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notesMasterIdLst>
    <p:notesMasterId r:id="rId26"/>
  </p:notesMasterIdLst>
  <p:sldSz cx="12192000" cy="6858000"/>
  <p:notesSz cx="6858000" cy="12192000"/>
  <p:embeddedFontLst>
    <p:embeddedFont>
      <p:font typeface="MiSans" charset="-122" pitchFamily="34"/>
      <p:regular r:id="rId31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31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9.png"/><Relationship Id="rId10" Type="http://schemas.openxmlformats.org/officeDocument/2006/relationships/image" Target="../media/image-1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2.png"/><Relationship Id="rId4" Type="http://schemas.openxmlformats.org/officeDocument/2006/relationships/image" Target="../media/image-10-1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2-22.png"/><Relationship Id="rId8" Type="http://schemas.openxmlformats.org/officeDocument/2006/relationships/image" Target="../media/image-1-6.png"/><Relationship Id="rId9" Type="http://schemas.openxmlformats.org/officeDocument/2006/relationships/image" Target="../media/image-1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g"/><Relationship Id="rId2" Type="http://schemas.openxmlformats.org/officeDocument/2006/relationships/image" Target="../media/image-11-2.jp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2-22.png"/><Relationship Id="rId4" Type="http://schemas.openxmlformats.org/officeDocument/2006/relationships/image" Target="../media/image-2-22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3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14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1.png"/><Relationship Id="rId4" Type="http://schemas.openxmlformats.org/officeDocument/2006/relationships/image" Target="../media/image-15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1.png"/><Relationship Id="rId3" Type="http://schemas.openxmlformats.org/officeDocument/2006/relationships/image" Target="../media/image-16-1.png"/><Relationship Id="rId4" Type="http://schemas.openxmlformats.org/officeDocument/2006/relationships/image" Target="../media/image-16-4.png"/><Relationship Id="rId5" Type="http://schemas.openxmlformats.org/officeDocument/2006/relationships/image" Target="../media/image-16-5.png"/><Relationship Id="rId6" Type="http://schemas.openxmlformats.org/officeDocument/2006/relationships/image" Target="../media/image-16-5.png"/><Relationship Id="rId7" Type="http://schemas.openxmlformats.org/officeDocument/2006/relationships/image" Target="../media/image-16-5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0.png"/><Relationship Id="rId2" Type="http://schemas.openxmlformats.org/officeDocument/2006/relationships/image" Target="../media/image-18-2.jpg"/><Relationship Id="rId3" Type="http://schemas.openxmlformats.org/officeDocument/2006/relationships/image" Target="../media/image-1-3.png"/><Relationship Id="rId4" Type="http://schemas.openxmlformats.org/officeDocument/2006/relationships/image" Target="../media/image-7-2.png"/><Relationship Id="rId5" Type="http://schemas.openxmlformats.org/officeDocument/2006/relationships/image" Target="../media/image-7-2.png"/><Relationship Id="rId6" Type="http://schemas.openxmlformats.org/officeDocument/2006/relationships/image" Target="../media/image-5-1.png"/><Relationship Id="rId7" Type="http://schemas.openxmlformats.org/officeDocument/2006/relationships/image" Target="../media/image-5-1.png"/><Relationship Id="rId8" Type="http://schemas.openxmlformats.org/officeDocument/2006/relationships/image" Target="../media/image-5-1.png"/><Relationship Id="rId9" Type="http://schemas.openxmlformats.org/officeDocument/2006/relationships/image" Target="../media/image-5-1.png"/><Relationship Id="rId10" Type="http://schemas.openxmlformats.org/officeDocument/2006/relationships/image" Target="../media/image-5-1.png"/><Relationship Id="rId11" Type="http://schemas.openxmlformats.org/officeDocument/2006/relationships/image" Target="../media/image-5-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2.jpg"/><Relationship Id="rId2" Type="http://schemas.openxmlformats.org/officeDocument/2006/relationships/image" Target="../media/image-1-3.png"/><Relationship Id="rId3" Type="http://schemas.openxmlformats.org/officeDocument/2006/relationships/image" Target="../media/image-19-3.png"/><Relationship Id="rId4" Type="http://schemas.openxmlformats.org/officeDocument/2006/relationships/image" Target="../media/image-19-4.png"/><Relationship Id="rId5" Type="http://schemas.openxmlformats.org/officeDocument/2006/relationships/image" Target="../media/image-19-3.png"/><Relationship Id="rId6" Type="http://schemas.openxmlformats.org/officeDocument/2006/relationships/image" Target="../media/image-19-4.png"/><Relationship Id="rId7" Type="http://schemas.openxmlformats.org/officeDocument/2006/relationships/image" Target="../media/image-19-3.png"/><Relationship Id="rId8" Type="http://schemas.openxmlformats.org/officeDocument/2006/relationships/image" Target="../media/image-19-3.png"/><Relationship Id="rId9" Type="http://schemas.openxmlformats.org/officeDocument/2006/relationships/image" Target="../media/image-19-4.png"/><Relationship Id="rId10" Type="http://schemas.openxmlformats.org/officeDocument/2006/relationships/image" Target="../media/image-19-4.png"/><Relationship Id="rId11" Type="http://schemas.openxmlformats.org/officeDocument/2006/relationships/image" Target="../media/image-16-4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jp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6.png"/><Relationship Id="rId9" Type="http://schemas.openxmlformats.org/officeDocument/2006/relationships/image" Target="../media/image-2-7.png"/><Relationship Id="rId10" Type="http://schemas.openxmlformats.org/officeDocument/2006/relationships/image" Target="../media/image-2-6.png"/><Relationship Id="rId11" Type="http://schemas.openxmlformats.org/officeDocument/2006/relationships/image" Target="../media/image-2-7.png"/><Relationship Id="rId12" Type="http://schemas.openxmlformats.org/officeDocument/2006/relationships/image" Target="../media/image-2-6.png"/><Relationship Id="rId13" Type="http://schemas.openxmlformats.org/officeDocument/2006/relationships/image" Target="../media/image-2-7.png"/><Relationship Id="rId14" Type="http://schemas.openxmlformats.org/officeDocument/2006/relationships/image" Target="../media/image-2-6.png"/><Relationship Id="rId15" Type="http://schemas.openxmlformats.org/officeDocument/2006/relationships/image" Target="../media/image-2-7.png"/><Relationship Id="rId16" Type="http://schemas.openxmlformats.org/officeDocument/2006/relationships/image" Target="../media/image-2-6.png"/><Relationship Id="rId17" Type="http://schemas.openxmlformats.org/officeDocument/2006/relationships/image" Target="../media/image-2-7.png"/><Relationship Id="rId18" Type="http://schemas.openxmlformats.org/officeDocument/2006/relationships/image" Target="../media/image-1-3.png"/><Relationship Id="rId19" Type="http://schemas.openxmlformats.org/officeDocument/2006/relationships/image" Target="../media/image-1-6.png"/><Relationship Id="rId20" Type="http://schemas.openxmlformats.org/officeDocument/2006/relationships/image" Target="../media/image-1-2.png"/><Relationship Id="rId21" Type="http://schemas.openxmlformats.org/officeDocument/2006/relationships/image" Target="../media/image-1-9.png"/><Relationship Id="rId22" Type="http://schemas.openxmlformats.org/officeDocument/2006/relationships/image" Target="../media/image-2-22.png"/><Relationship Id="rId23" Type="http://schemas.openxmlformats.org/officeDocument/2006/relationships/slideLayout" Target="../slideLayouts/slideLayout1.xml"/><Relationship Id="rId2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2.jpg"/><Relationship Id="rId2" Type="http://schemas.openxmlformats.org/officeDocument/2006/relationships/image" Target="../media/image-1-3.png"/><Relationship Id="rId3" Type="http://schemas.openxmlformats.org/officeDocument/2006/relationships/image" Target="../media/image-2-5.png"/><Relationship Id="rId4" Type="http://schemas.openxmlformats.org/officeDocument/2006/relationships/image" Target="../media/image-20-4.png"/><Relationship Id="rId5" Type="http://schemas.openxmlformats.org/officeDocument/2006/relationships/image" Target="../media/image-16-5.png"/><Relationship Id="rId6" Type="http://schemas.openxmlformats.org/officeDocument/2006/relationships/image" Target="../media/image-20-6.png"/><Relationship Id="rId7" Type="http://schemas.openxmlformats.org/officeDocument/2006/relationships/image" Target="../media/image-20-7.svg"/><Relationship Id="rId8" Type="http://schemas.openxmlformats.org/officeDocument/2006/relationships/image" Target="../media/image-20-4.png"/><Relationship Id="rId9" Type="http://schemas.openxmlformats.org/officeDocument/2006/relationships/image" Target="../media/image-20-4.png"/><Relationship Id="rId10" Type="http://schemas.openxmlformats.org/officeDocument/2006/relationships/image" Target="../media/image-16-5.png"/><Relationship Id="rId11" Type="http://schemas.openxmlformats.org/officeDocument/2006/relationships/image" Target="../media/image-20-11.png"/><Relationship Id="rId12" Type="http://schemas.openxmlformats.org/officeDocument/2006/relationships/image" Target="../media/image-16-5.png"/><Relationship Id="rId13" Type="http://schemas.openxmlformats.org/officeDocument/2006/relationships/image" Target="../media/image-20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g"/><Relationship Id="rId2" Type="http://schemas.openxmlformats.org/officeDocument/2006/relationships/image" Target="../media/image-22-2.png"/><Relationship Id="rId3" Type="http://schemas.openxmlformats.org/officeDocument/2006/relationships/image" Target="../media/image-1-3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22-8.jpeg"/><Relationship Id="rId9" Type="http://schemas.openxmlformats.org/officeDocument/2006/relationships/image" Target="../media/image-2-22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11-2.jpg"/><Relationship Id="rId3" Type="http://schemas.openxmlformats.org/officeDocument/2006/relationships/image" Target="../media/image-23-1.png"/><Relationship Id="rId4" Type="http://schemas.openxmlformats.org/officeDocument/2006/relationships/image" Target="../media/image-11-2.jpg"/><Relationship Id="rId5" Type="http://schemas.openxmlformats.org/officeDocument/2006/relationships/image" Target="../media/image-23-1.png"/><Relationship Id="rId6" Type="http://schemas.openxmlformats.org/officeDocument/2006/relationships/image" Target="../media/image-11-2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23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9.png"/><Relationship Id="rId2" Type="http://schemas.openxmlformats.org/officeDocument/2006/relationships/image" Target="../media/image-1-1.png"/><Relationship Id="rId3" Type="http://schemas.openxmlformats.org/officeDocument/2006/relationships/image" Target="../media/image-1-2.png"/><Relationship Id="rId4" Type="http://schemas.openxmlformats.org/officeDocument/2006/relationships/image" Target="../media/image-1-3.png"/><Relationship Id="rId5" Type="http://schemas.openxmlformats.org/officeDocument/2006/relationships/image" Target="../media/image-1-4.png"/><Relationship Id="rId6" Type="http://schemas.openxmlformats.org/officeDocument/2006/relationships/image" Target="../media/image-1-6.png"/><Relationship Id="rId7" Type="http://schemas.openxmlformats.org/officeDocument/2006/relationships/image" Target="../media/image-1-8.png"/><Relationship Id="rId8" Type="http://schemas.openxmlformats.org/officeDocument/2006/relationships/image" Target="../media/image-1-10.png"/><Relationship Id="rId9" Type="http://schemas.openxmlformats.org/officeDocument/2006/relationships/image" Target="../media/image-2-3.png"/><Relationship Id="rId10" Type="http://schemas.openxmlformats.org/officeDocument/2006/relationships/image" Target="../media/image-2-4.jp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1.png"/><Relationship Id="rId3" Type="http://schemas.openxmlformats.org/officeDocument/2006/relationships/image" Target="../media/image-4-1.png"/><Relationship Id="rId4" Type="http://schemas.openxmlformats.org/officeDocument/2006/relationships/image" Target="../media/image-4-4.png"/><Relationship Id="rId5" Type="http://schemas.openxmlformats.org/officeDocument/2006/relationships/image" Target="../media/image-4-4.png"/><Relationship Id="rId6" Type="http://schemas.openxmlformats.org/officeDocument/2006/relationships/image" Target="../media/image-4-4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3.png"/><Relationship Id="rId11" Type="http://schemas.openxmlformats.org/officeDocument/2006/relationships/image" Target="../media/image-1-9.png"/><Relationship Id="rId12" Type="http://schemas.openxmlformats.org/officeDocument/2006/relationships/image" Target="../media/image-1-6.png"/><Relationship Id="rId13" Type="http://schemas.openxmlformats.org/officeDocument/2006/relationships/image" Target="../media/image-1-6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1.png"/><Relationship Id="rId4" Type="http://schemas.openxmlformats.org/officeDocument/2006/relationships/image" Target="../media/image-5-1.png"/><Relationship Id="rId5" Type="http://schemas.openxmlformats.org/officeDocument/2006/relationships/image" Target="../media/image-5-1.png"/><Relationship Id="rId6" Type="http://schemas.openxmlformats.org/officeDocument/2006/relationships/image" Target="../media/image-5-1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7-2.png"/><Relationship Id="rId3" Type="http://schemas.openxmlformats.org/officeDocument/2006/relationships/image" Target="../media/image-2-5.png"/><Relationship Id="rId4" Type="http://schemas.openxmlformats.org/officeDocument/2006/relationships/image" Target="../media/image-7-4.png"/><Relationship Id="rId5" Type="http://schemas.openxmlformats.org/officeDocument/2006/relationships/image" Target="../media/image-2-22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5-1.png"/><Relationship Id="rId9" Type="http://schemas.openxmlformats.org/officeDocument/2006/relationships/image" Target="../media/image-5-1.png"/><Relationship Id="rId10" Type="http://schemas.openxmlformats.org/officeDocument/2006/relationships/image" Target="../media/image-5-1.png"/><Relationship Id="rId11" Type="http://schemas.openxmlformats.org/officeDocument/2006/relationships/image" Target="../media/image-2-22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1.png"/><Relationship Id="rId3" Type="http://schemas.openxmlformats.org/officeDocument/2006/relationships/image" Target="../media/image-9-3.png"/><Relationship Id="rId4" Type="http://schemas.openxmlformats.org/officeDocument/2006/relationships/image" Target="../media/image-9-3.png"/><Relationship Id="rId5" Type="http://schemas.openxmlformats.org/officeDocument/2006/relationships/image" Target="../media/image-9-5.png"/><Relationship Id="rId6" Type="http://schemas.openxmlformats.org/officeDocument/2006/relationships/image" Target="../media/image-9-5.png"/><Relationship Id="rId7" Type="http://schemas.openxmlformats.org/officeDocument/2006/relationships/image" Target="../media/image-9-5.png"/><Relationship Id="rId8" Type="http://schemas.openxmlformats.org/officeDocument/2006/relationships/image" Target="../media/image-9-5.png"/><Relationship Id="rId9" Type="http://schemas.openxmlformats.org/officeDocument/2006/relationships/image" Target="../media/image-2-22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932180"/>
            <a:ext cx="1540510" cy="154051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1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730690" y="4266565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7" name="Text 3"/>
          <p:cNvSpPr/>
          <p:nvPr/>
        </p:nvSpPr>
        <p:spPr>
          <a:xfrm>
            <a:off x="731520" y="2443163"/>
            <a:ext cx="6109970" cy="1971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4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项目11 职场修炼——素养内化与德行外显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1660" y="267970"/>
            <a:ext cx="4660265" cy="4178935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695" y="872490"/>
            <a:ext cx="1038860" cy="103886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3-d29guvsup1d2ae82ki4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205" y="432435"/>
            <a:ext cx="3919220" cy="387858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4845" y="4866640"/>
            <a:ext cx="2636520" cy="1991360"/>
          </a:xfrm>
          <a:prstGeom prst="rect">
            <a:avLst/>
          </a:prstGeom>
        </p:spPr>
      </p:pic>
      <p:pic>
        <p:nvPicPr>
          <p:cNvPr id="14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020000">
            <a:off x="7310120" y="827405"/>
            <a:ext cx="656590" cy="656590"/>
          </a:xfrm>
          <a:prstGeom prst="rect">
            <a:avLst/>
          </a:prstGeom>
        </p:spPr>
      </p:pic>
      <p:pic>
        <p:nvPicPr>
          <p:cNvPr id="15" name="Image 9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8495" y="6415405"/>
            <a:ext cx="5937250" cy="29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4285" y="922020"/>
            <a:ext cx="2713990" cy="57346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3-d29gv2cup1d2ae82kj4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3305" y="795020"/>
            <a:ext cx="2719705" cy="573468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3-d29gv2cup1d2ae82kj4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" y="795020"/>
            <a:ext cx="2719705" cy="573468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3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675" y="795020"/>
            <a:ext cx="2713990" cy="573468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21245" y="2481263"/>
            <a:ext cx="2092574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职业素养是赢得就业机会的核心竞争力。在竞争激烈的职场中，它能让你在众多候选人中脱颖而出，获得雇主的青睐。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921245" y="1770698"/>
            <a:ext cx="2092574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赢得机会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3679601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从学生到职场人的转变并非易事，职业素养能帮助我们更快地适应职场环境，减少角色转换的摩擦，让我们更快地融入团队。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3679601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加速角色转换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6437406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职业素养是支撑职业长远发展的续航引擎。在快速变化的职场中，它能帮助我们持续学习和成长，应对各种挑战，实现职业目标。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6437406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支撑长远发展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9195211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职业素养不仅能帮助我们取得成功，还能让我们在工作中获得幸福感。它能让我们在面对困难时保持积极态度，享受工作的过程。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9195211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实现职业幸福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重要性：素养是职场通行证</a:t>
            </a:r>
            <a:endParaRPr lang="en-US" sz="1600" dirty="0"/>
          </a:p>
        </p:txBody>
      </p:sp>
      <p:pic>
        <p:nvPicPr>
          <p:cNvPr id="15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9480" y="458470"/>
            <a:ext cx="5943600" cy="8890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8630920" y="67945"/>
            <a:ext cx="253365" cy="25336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 rot="11100000">
            <a:off x="11116945" y="56261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7490"/>
            <a:ext cx="12192000" cy="5035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55"/>
            <a:ext cx="317500" cy="5035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3845"/>
            <a:ext cx="12192000" cy="53124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职业意识是职业素养的导航，包括角色定位、目标规划、积极主动、质量精益、服务客户、市场竞争等重要方面。它指引着我们职业发展的方向，帮助我们明确目标。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3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679598" y="2715638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职业道德是职业素养的灵魂，包括诚信、责任、忠诚、公正、守法等核心内容。它是我们在职场中必须坚守的底线，是赢得他人信任的基础。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545973" y="2707386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职业能力是职业素养的核心，包括沟通、协作、解决问题、学习创新、执行、情绪管理等关键要素。它是我们在职场中实现目标的工具，是提升工作效率的关键。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9412983" y="2707386"/>
            <a:ext cx="1148389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6611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83312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职业能力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699503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职业意识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三维内涵：道德·能力·意识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 rot="5400000">
            <a:off x="170942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1" name="Text 16"/>
          <p:cNvSpPr/>
          <p:nvPr/>
        </p:nvSpPr>
        <p:spPr>
          <a:xfrm rot="5400000">
            <a:off x="170942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7"/>
          <p:cNvSpPr/>
          <p:nvPr/>
        </p:nvSpPr>
        <p:spPr>
          <a:xfrm rot="5400000">
            <a:off x="566166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3" name="Text 18"/>
          <p:cNvSpPr/>
          <p:nvPr/>
        </p:nvSpPr>
        <p:spPr>
          <a:xfrm rot="5400000">
            <a:off x="566166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本测试包含20题的职业素养自测题，涵盖责任、学习、协作、道德等维度，采用4级计分方式，帮助学生量化自身素养水平。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自测题目的设计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根据得分范围进行解读：60分以上为优秀，40-59分为待提升，40分以下需重点改进。通过解读帮助学生明确自身优势与短板。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得分解读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根据自测结果，同学们需制定1-3个月的改进计划，实现‘测评—反思—行动’的闭环，提升自我认知深度。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制定改进计划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——职业素养评价题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职业道德规范与行业准则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职业道德包括爱岗敬业、诚实守信、办事公道、服务群众、奉献社会五大规范。其中，爱岗敬业是基础，奉献社会是最高境界。这些规范在不同岗位中都有具体体现，如教师的备课授课、快递员的准确投递等。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职业道德五大规范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基本规范：爱岗敬业是核心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5550" y="1443990"/>
            <a:ext cx="2534285" cy="449516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955" y="1443990"/>
            <a:ext cx="2534285" cy="449516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360" y="1443990"/>
            <a:ext cx="2534285" cy="449516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75" y="1443990"/>
            <a:ext cx="2534285" cy="449516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2138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92138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制造业强调质量与安全，从业者需严格遵守标准，不偷工减料，保障产品安全。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92138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制造业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361632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361632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医疗行业以救死扶伤为宗旨，医护人员需尊重患者隐私，准确诊断，平等对待每一位患者。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361632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医疗行业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631126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631126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教育行业要求教师教书育人，关爱学生，尊重差异，不断提升教学能力，为学生树立榜样。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631126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教育行业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900620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900620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服务业注重客户体验，从业者需热情周到，及时响应需求，提供优质服务，提升客户满意度。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900620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服务业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行业要求：制造·医疗·教育·服务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1397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分组编写三大行业道德情景案例，如超市收银员退多收钱、建筑工人偷工减料、导游耐心讲解等，填写‘行为—规范—判断’表格。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情景案例编写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1397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各小组进行讨论并派代表汇报，其他小组可针对案例分析提出补充意见或质疑，形成辩论，提升道德敏感度和批判性思维。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小组讨论与辩论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838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根据讨论结果撰写《职业行为承诺书》，明确自身在未来职业中需遵守的职业道德规范。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撰写职业行为承诺书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——职业道德情景判断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职业素养与职业道德培养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005" y="6285865"/>
            <a:ext cx="7286625" cy="1174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680" y="1621155"/>
            <a:ext cx="5991225" cy="40513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1619885"/>
            <a:ext cx="5991225" cy="4051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611505" y="3158490"/>
            <a:ext cx="4860290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职业道德是职业素养的根基，如同大树的脊梁，决定着职业行为的方向。职业素养是整体，包括能力与意识，是职业道德的延伸与升华。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611505" y="19043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道德与素养的关系</a:t>
            </a:r>
            <a:endParaRPr lang="en-US" sz="1600" dirty="0"/>
          </a:p>
        </p:txBody>
      </p:sp>
      <p:sp>
        <p:nvSpPr>
          <p:cNvPr id="9" name="Shape 2"/>
          <p:cNvSpPr/>
          <p:nvPr/>
        </p:nvSpPr>
        <p:spPr>
          <a:xfrm>
            <a:off x="710565" y="276860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0" name="Text 3"/>
          <p:cNvSpPr/>
          <p:nvPr/>
        </p:nvSpPr>
        <p:spPr>
          <a:xfrm>
            <a:off x="710565" y="276860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6707505" y="3158490"/>
            <a:ext cx="48602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职业道德引领职业素养，职业素养赋能职业道德。两者在职业场景中共生互动，缺一不可。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6680835" y="18281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共生互动</a:t>
            </a:r>
            <a:endParaRPr lang="en-US" sz="1600" dirty="0"/>
          </a:p>
        </p:txBody>
      </p:sp>
      <p:sp>
        <p:nvSpPr>
          <p:cNvPr id="13" name="Shape 6"/>
          <p:cNvSpPr/>
          <p:nvPr/>
        </p:nvSpPr>
        <p:spPr>
          <a:xfrm flipH="1">
            <a:off x="6548755" y="275971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4" name="Text 7"/>
          <p:cNvSpPr/>
          <p:nvPr/>
        </p:nvSpPr>
        <p:spPr>
          <a:xfrm>
            <a:off x="6548755" y="275971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关系：道德是根基素养是整体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1415" y="6223635"/>
            <a:ext cx="179705" cy="1797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115" y="622363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8815" y="622363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9365" y="6223635"/>
            <a:ext cx="179705" cy="17970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065" y="6223635"/>
            <a:ext cx="179705" cy="17970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6765" y="622363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555" y="3676015"/>
            <a:ext cx="5582920" cy="21856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810" y="3778885"/>
            <a:ext cx="619125" cy="5842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890" y="3676015"/>
            <a:ext cx="5582920" cy="218567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45" y="3778885"/>
            <a:ext cx="619125" cy="58420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8555" y="1363345"/>
            <a:ext cx="5582920" cy="218567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635" y="1363345"/>
            <a:ext cx="5582920" cy="218567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1363980" y="1487170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强化认知</a:t>
            </a:r>
            <a:endParaRPr lang="en-US" sz="1600" dirty="0"/>
          </a:p>
        </p:txBody>
      </p:sp>
      <p:sp>
        <p:nvSpPr>
          <p:cNvPr id="11" name="Text 1"/>
          <p:cNvSpPr/>
          <p:nvPr/>
        </p:nvSpPr>
        <p:spPr>
          <a:xfrm>
            <a:off x="1364615" y="1891665"/>
            <a:ext cx="432943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通过学习职业道德规范，树立正确的价值观，强化对职业素养的认知，为职业发展奠定坚实基础。</a:t>
            </a:r>
            <a:endParaRPr lang="en-US" sz="1600" dirty="0"/>
          </a:p>
        </p:txBody>
      </p:sp>
      <p:sp>
        <p:nvSpPr>
          <p:cNvPr id="12" name="Text 2"/>
          <p:cNvSpPr/>
          <p:nvPr/>
        </p:nvSpPr>
        <p:spPr>
          <a:xfrm>
            <a:off x="1363980" y="3808095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提升能力</a:t>
            </a:r>
            <a:endParaRPr lang="en-US" sz="1600" dirty="0"/>
          </a:p>
        </p:txBody>
      </p:sp>
      <p:sp>
        <p:nvSpPr>
          <p:cNvPr id="13" name="Text 3"/>
          <p:cNvSpPr/>
          <p:nvPr/>
        </p:nvSpPr>
        <p:spPr>
          <a:xfrm>
            <a:off x="1364615" y="4212590"/>
            <a:ext cx="432943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加强专业知识学习，培养沟通协调能力，提高解决问题能力，为职业道德践行提供有力支撑。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6995795" y="1487170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增强意识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6996430" y="1891665"/>
            <a:ext cx="432943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培养角色定位意识，树立目标规划意识，强化积极主动意识，明确职业发展方向，提升职业素养。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6995795" y="3808095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参与实践</a:t>
            </a:r>
            <a:endParaRPr lang="en-US" sz="1600" dirty="0"/>
          </a:p>
        </p:txBody>
      </p:sp>
      <p:sp>
        <p:nvSpPr>
          <p:cNvPr id="17" name="Text 7"/>
          <p:cNvSpPr/>
          <p:nvPr/>
        </p:nvSpPr>
        <p:spPr>
          <a:xfrm>
            <a:off x="6996430" y="4212590"/>
            <a:ext cx="432943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积极参加社团活动、实习、志愿服务等实践活动，在实践中培养职业素养和职业道德，积累经验。</a:t>
            </a:r>
            <a:endParaRPr lang="en-US" sz="1600" dirty="0"/>
          </a:p>
        </p:txBody>
      </p:sp>
      <p:sp>
        <p:nvSpPr>
          <p:cNvPr id="18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方法：认知·能力·意识·实践</a:t>
            </a:r>
            <a:endParaRPr lang="en-US" sz="1600" dirty="0"/>
          </a:p>
        </p:txBody>
      </p:sp>
      <p:pic>
        <p:nvPicPr>
          <p:cNvPr id="19" name="Image 8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6890" y="1466215"/>
            <a:ext cx="619125" cy="5842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18555" y="1466215"/>
            <a:ext cx="619125" cy="584200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-4445" y="6360160"/>
            <a:ext cx="12192000" cy="1831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7940" y="-8890"/>
            <a:ext cx="12247880" cy="687578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-27940" y="-8890"/>
            <a:ext cx="12247880" cy="68757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1257935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1257935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4384675" y="23653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7" name="Text 5"/>
          <p:cNvSpPr/>
          <p:nvPr/>
        </p:nvSpPr>
        <p:spPr>
          <a:xfrm>
            <a:off x="4384675" y="23653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987030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9" name="Text 7"/>
          <p:cNvSpPr/>
          <p:nvPr/>
        </p:nvSpPr>
        <p:spPr>
          <a:xfrm>
            <a:off x="7987030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1257935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1257935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622800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3" name="Text 11"/>
          <p:cNvSpPr/>
          <p:nvPr/>
        </p:nvSpPr>
        <p:spPr>
          <a:xfrm>
            <a:off x="4622800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4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2919095" y="3317875"/>
            <a:ext cx="810260" cy="810260"/>
          </a:xfrm>
          <a:prstGeom prst="rect">
            <a:avLst/>
          </a:prstGeom>
        </p:spPr>
      </p:pic>
      <p:sp>
        <p:nvSpPr>
          <p:cNvPr id="15" name="Shape 12"/>
          <p:cNvSpPr/>
          <p:nvPr/>
        </p:nvSpPr>
        <p:spPr>
          <a:xfrm>
            <a:off x="7920355" y="45370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7920355" y="45370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7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230" y="635"/>
            <a:ext cx="2981325" cy="6943725"/>
          </a:xfrm>
          <a:prstGeom prst="rect">
            <a:avLst/>
          </a:prstGeom>
        </p:spPr>
      </p:pic>
      <p:pic>
        <p:nvPicPr>
          <p:cNvPr id="18" name="Image 2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85" y="423545"/>
            <a:ext cx="2482850" cy="4220210"/>
          </a:xfrm>
          <a:prstGeom prst="rect">
            <a:avLst/>
          </a:prstGeom>
        </p:spPr>
      </p:pic>
      <p:pic>
        <p:nvPicPr>
          <p:cNvPr id="19" name="Image 3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00" y="553085"/>
            <a:ext cx="2266950" cy="3970655"/>
          </a:xfrm>
          <a:prstGeom prst="rect">
            <a:avLst/>
          </a:prstGeom>
        </p:spPr>
      </p:pic>
      <p:pic>
        <p:nvPicPr>
          <p:cNvPr id="20" name="Image 4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680" y="3242310"/>
            <a:ext cx="1875790" cy="2873375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1240155" y="3423920"/>
            <a:ext cx="1517015" cy="247269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 vert="eaVert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8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22" name="Image 5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2255" y="756920"/>
            <a:ext cx="775335" cy="775335"/>
          </a:xfrm>
          <a:prstGeom prst="rect">
            <a:avLst/>
          </a:prstGeom>
        </p:spPr>
      </p:pic>
      <p:pic>
        <p:nvPicPr>
          <p:cNvPr id="23" name="Image 6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7">
            <a:alphaModFix amt="20000"/>
          </a:blip>
          <a:stretch>
            <a:fillRect/>
          </a:stretch>
        </p:blipFill>
        <p:spPr>
          <a:xfrm>
            <a:off x="5072380" y="1480185"/>
            <a:ext cx="2362200" cy="38100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4986655" y="802005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pic>
        <p:nvPicPr>
          <p:cNvPr id="25" name="Image 7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2255" y="2588260"/>
            <a:ext cx="780415" cy="780415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9">
            <a:alphaModFix amt="20000"/>
          </a:blip>
          <a:stretch>
            <a:fillRect/>
          </a:stretch>
        </p:blipFill>
        <p:spPr>
          <a:xfrm>
            <a:off x="5110480" y="3325495"/>
            <a:ext cx="2362200" cy="38100"/>
          </a:xfrm>
          <a:prstGeom prst="rect">
            <a:avLst/>
          </a:prstGeom>
        </p:spPr>
      </p:pic>
      <p:sp>
        <p:nvSpPr>
          <p:cNvPr id="27" name="Text 16"/>
          <p:cNvSpPr/>
          <p:nvPr/>
        </p:nvSpPr>
        <p:spPr>
          <a:xfrm>
            <a:off x="5005705" y="2587625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情景导入：忠诚比技术更珍贵</a:t>
            </a:r>
            <a:endParaRPr lang="en-US" sz="1600" dirty="0"/>
          </a:p>
        </p:txBody>
      </p:sp>
      <p:pic>
        <p:nvPicPr>
          <p:cNvPr id="28" name="Image 9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2255" y="4375150"/>
            <a:ext cx="793750" cy="793750"/>
          </a:xfrm>
          <a:prstGeom prst="rect">
            <a:avLst/>
          </a:prstGeom>
        </p:spPr>
      </p:pic>
      <p:pic>
        <p:nvPicPr>
          <p:cNvPr id="29" name="Image 10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1">
            <a:alphaModFix amt="20000"/>
          </a:blip>
          <a:stretch>
            <a:fillRect/>
          </a:stretch>
        </p:blipFill>
        <p:spPr>
          <a:xfrm>
            <a:off x="5110480" y="5107940"/>
            <a:ext cx="2362200" cy="38100"/>
          </a:xfrm>
          <a:prstGeom prst="rect">
            <a:avLst/>
          </a:prstGeom>
        </p:spPr>
      </p:pic>
      <p:sp>
        <p:nvSpPr>
          <p:cNvPr id="30" name="Text 17"/>
          <p:cNvSpPr/>
          <p:nvPr/>
        </p:nvSpPr>
        <p:spPr>
          <a:xfrm>
            <a:off x="5017770" y="4392930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职业素养的内涵</a:t>
            </a:r>
            <a:endParaRPr lang="en-US" sz="1600" dirty="0"/>
          </a:p>
        </p:txBody>
      </p:sp>
      <p:sp>
        <p:nvSpPr>
          <p:cNvPr id="31" name="Shape 18"/>
          <p:cNvSpPr/>
          <p:nvPr/>
        </p:nvSpPr>
        <p:spPr>
          <a:xfrm>
            <a:off x="8378825" y="336042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32" name="Text 19"/>
          <p:cNvSpPr/>
          <p:nvPr/>
        </p:nvSpPr>
        <p:spPr>
          <a:xfrm>
            <a:off x="8378825" y="336042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33" name="Image 11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07045" y="1845945"/>
            <a:ext cx="782320" cy="782320"/>
          </a:xfrm>
          <a:prstGeom prst="rect">
            <a:avLst/>
          </a:prstGeom>
        </p:spPr>
      </p:pic>
      <p:pic>
        <p:nvPicPr>
          <p:cNvPr id="34" name="Image 12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3">
            <a:alphaModFix amt="20000"/>
          </a:blip>
          <a:stretch>
            <a:fillRect/>
          </a:stretch>
        </p:blipFill>
        <p:spPr>
          <a:xfrm>
            <a:off x="9104630" y="2548890"/>
            <a:ext cx="2362200" cy="38100"/>
          </a:xfrm>
          <a:prstGeom prst="rect">
            <a:avLst/>
          </a:prstGeom>
        </p:spPr>
      </p:pic>
      <p:pic>
        <p:nvPicPr>
          <p:cNvPr id="35" name="Image 13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07045" y="3594100"/>
            <a:ext cx="795655" cy="795655"/>
          </a:xfrm>
          <a:prstGeom prst="rect">
            <a:avLst/>
          </a:prstGeom>
        </p:spPr>
      </p:pic>
      <p:pic>
        <p:nvPicPr>
          <p:cNvPr id="36" name="Image 14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5">
            <a:alphaModFix amt="20000"/>
          </a:blip>
          <a:stretch>
            <a:fillRect/>
          </a:stretch>
        </p:blipFill>
        <p:spPr>
          <a:xfrm>
            <a:off x="9104630" y="4316095"/>
            <a:ext cx="2362200" cy="38100"/>
          </a:xfrm>
          <a:prstGeom prst="rect">
            <a:avLst/>
          </a:prstGeom>
        </p:spPr>
      </p:pic>
      <p:pic>
        <p:nvPicPr>
          <p:cNvPr id="37" name="Image 15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07045" y="5290185"/>
            <a:ext cx="795655" cy="795655"/>
          </a:xfrm>
          <a:prstGeom prst="rect">
            <a:avLst/>
          </a:prstGeom>
        </p:spPr>
      </p:pic>
      <p:pic>
        <p:nvPicPr>
          <p:cNvPr id="38" name="Image 16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7">
            <a:alphaModFix amt="20000"/>
          </a:blip>
          <a:stretch>
            <a:fillRect/>
          </a:stretch>
        </p:blipFill>
        <p:spPr>
          <a:xfrm>
            <a:off x="9104630" y="6023610"/>
            <a:ext cx="2362200" cy="38100"/>
          </a:xfrm>
          <a:prstGeom prst="rect">
            <a:avLst/>
          </a:prstGeom>
        </p:spPr>
      </p:pic>
      <p:sp>
        <p:nvSpPr>
          <p:cNvPr id="39" name="Text 20"/>
          <p:cNvSpPr/>
          <p:nvPr/>
        </p:nvSpPr>
        <p:spPr>
          <a:xfrm>
            <a:off x="9028430" y="2034540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职业道德规范与行业准则</a:t>
            </a:r>
            <a:endParaRPr lang="en-US" sz="1600" dirty="0"/>
          </a:p>
        </p:txBody>
      </p:sp>
      <p:sp>
        <p:nvSpPr>
          <p:cNvPr id="40" name="Text 21"/>
          <p:cNvSpPr/>
          <p:nvPr/>
        </p:nvSpPr>
        <p:spPr>
          <a:xfrm>
            <a:off x="9009380" y="3598545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职业素养与职业道德培养</a:t>
            </a:r>
            <a:endParaRPr lang="en-US" sz="1600" dirty="0"/>
          </a:p>
        </p:txBody>
      </p:sp>
      <p:sp>
        <p:nvSpPr>
          <p:cNvPr id="41" name="Text 22"/>
          <p:cNvSpPr/>
          <p:nvPr/>
        </p:nvSpPr>
        <p:spPr>
          <a:xfrm>
            <a:off x="9044940" y="5323205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42" name="Image 1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6200000">
            <a:off x="-398780" y="5615940"/>
            <a:ext cx="1542415" cy="773430"/>
          </a:xfrm>
          <a:prstGeom prst="rect">
            <a:avLst/>
          </a:prstGeom>
        </p:spPr>
      </p:pic>
      <p:pic>
        <p:nvPicPr>
          <p:cNvPr id="43" name="Image 1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9">
            <a:alphaModFix amt="80000"/>
          </a:blip>
          <a:stretch>
            <a:fillRect/>
          </a:stretch>
        </p:blipFill>
        <p:spPr>
          <a:xfrm>
            <a:off x="206375" y="5161280"/>
            <a:ext cx="553085" cy="553085"/>
          </a:xfrm>
          <a:prstGeom prst="rect">
            <a:avLst/>
          </a:prstGeom>
        </p:spPr>
      </p:pic>
      <p:pic>
        <p:nvPicPr>
          <p:cNvPr id="44" name="Image 1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 flipV="1">
            <a:off x="11174730" y="-398780"/>
            <a:ext cx="1540510" cy="1540510"/>
          </a:xfrm>
          <a:prstGeom prst="rect">
            <a:avLst/>
          </a:prstGeom>
        </p:spPr>
      </p:pic>
      <p:pic>
        <p:nvPicPr>
          <p:cNvPr id="45" name="Image 2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 flipV="1" rot="19020000">
            <a:off x="10904220" y="422910"/>
            <a:ext cx="656590" cy="656590"/>
          </a:xfrm>
          <a:prstGeom prst="rect">
            <a:avLst/>
          </a:prstGeom>
        </p:spPr>
      </p:pic>
      <p:pic>
        <p:nvPicPr>
          <p:cNvPr id="46" name="Image 21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919095" y="6525260"/>
            <a:ext cx="5943600" cy="88900"/>
          </a:xfrm>
          <a:prstGeom prst="rect">
            <a:avLst/>
          </a:prstGeom>
        </p:spPr>
      </p:pic>
      <p:sp>
        <p:nvSpPr>
          <p:cNvPr id="47" name="Text 23"/>
          <p:cNvSpPr/>
          <p:nvPr/>
        </p:nvSpPr>
        <p:spPr>
          <a:xfrm>
            <a:off x="4157980" y="8591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8" name="Text 24"/>
          <p:cNvSpPr/>
          <p:nvPr/>
        </p:nvSpPr>
        <p:spPr>
          <a:xfrm>
            <a:off x="4148455" y="269113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9" name="Text 25"/>
          <p:cNvSpPr/>
          <p:nvPr/>
        </p:nvSpPr>
        <p:spPr>
          <a:xfrm>
            <a:off x="4129405" y="447802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50" name="Text 26"/>
          <p:cNvSpPr/>
          <p:nvPr/>
        </p:nvSpPr>
        <p:spPr>
          <a:xfrm>
            <a:off x="8162925" y="195897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51" name="Text 27"/>
          <p:cNvSpPr/>
          <p:nvPr/>
        </p:nvSpPr>
        <p:spPr>
          <a:xfrm>
            <a:off x="8172450" y="371856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52" name="Text 28"/>
          <p:cNvSpPr/>
          <p:nvPr/>
        </p:nvSpPr>
        <p:spPr>
          <a:xfrm>
            <a:off x="8162925" y="539242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241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7965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6050"/>
            <a:ext cx="12192000" cy="163195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9055" y="2236470"/>
            <a:ext cx="4582160" cy="29648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1495" y="1764030"/>
            <a:ext cx="1104900" cy="11049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948055" y="3655060"/>
            <a:ext cx="2796540" cy="1016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设置‘职业道德主要靠自律’与‘职业道德主要靠他律’的辩论主题，引导学生深入思考自律与他律的作用。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947420" y="300926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辩论主题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12-d29gv24up1d2ae82kit0.sv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" r="-50" t="644" b="644"/>
          <a:stretch/>
        </p:blipFill>
        <p:spPr>
          <a:xfrm>
            <a:off x="2058035" y="2012950"/>
            <a:ext cx="577215" cy="57023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275195" y="2236470"/>
            <a:ext cx="4582160" cy="2964815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643630" y="2236470"/>
            <a:ext cx="4582160" cy="296481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0835" y="1764030"/>
            <a:ext cx="1104900" cy="1104900"/>
          </a:xfrm>
          <a:prstGeom prst="rect">
            <a:avLst/>
          </a:prstGeom>
        </p:spPr>
      </p:pic>
      <p:sp>
        <p:nvSpPr>
          <p:cNvPr id="13" name="Text 2"/>
          <p:cNvSpPr/>
          <p:nvPr/>
        </p:nvSpPr>
        <p:spPr>
          <a:xfrm>
            <a:off x="4567555" y="3665220"/>
            <a:ext cx="2796540" cy="762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正反方收集相关案例，如大国工匠的自律精神、企业制度的他律作用等，进行深入讨论与辩论。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4566920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案例收集与讨论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8-06-16:17:12-d29gv24up1d2ae82kis0.png">    </p:cNvPr>
          <p:cNvPicPr>
            <a:picLocks noChangeAspect="1"/>
          </p:cNvPicPr>
          <p:nvPr/>
        </p:nvPicPr>
        <p:blipFill>
          <a:blip r:embed="rId11"/>
          <a:srcRect l="59" r="59" t="-59" b="59"/>
          <a:stretch/>
        </p:blipFill>
        <p:spPr>
          <a:xfrm>
            <a:off x="5677535" y="2012950"/>
            <a:ext cx="577215" cy="570230"/>
          </a:xfrm>
          <a:prstGeom prst="rect">
            <a:avLst/>
          </a:prstGeom>
        </p:spPr>
      </p:pic>
      <p:pic>
        <p:nvPicPr>
          <p:cNvPr id="16" name="Image 10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0175" y="1764030"/>
            <a:ext cx="1104900" cy="1104900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8187690" y="3665220"/>
            <a:ext cx="2796540" cy="762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教师总结辩论，强调自律与他律相辅相成，同学们需树立正确的道德观念，提升职业素养。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8187055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总结与反思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12-d29gv24up1d2ae82kisg.png">    </p:cNvPr>
          <p:cNvPicPr>
            <a:picLocks noChangeAspect="1"/>
          </p:cNvPicPr>
          <p:nvPr/>
        </p:nvPicPr>
        <p:blipFill>
          <a:blip r:embed="rId13"/>
          <a:srcRect l="59" r="59" t="-59" b="59"/>
          <a:stretch/>
        </p:blipFill>
        <p:spPr>
          <a:xfrm>
            <a:off x="9297670" y="2012950"/>
            <a:ext cx="577215" cy="570230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——职业道德辩论会</a:t>
            </a:r>
            <a:endParaRPr lang="en-US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6290"/>
            <a:ext cx="11449050" cy="30372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b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211455"/>
            <a:ext cx="11764010" cy="6520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5400000">
            <a:off x="11033760" y="2450465"/>
            <a:ext cx="1542415" cy="7734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172504" y="281114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用‘双轮模型’回顾全课：职业素养轮由道德、能力、意识三辐构成，职业道德轮由爱岗敬业等五辐构成，两轮协同驱动职业发展。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27760" y="222377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双轮模型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506730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9020000">
            <a:off x="6797675" y="5153660"/>
            <a:ext cx="469900" cy="469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955155" y="4487545"/>
            <a:ext cx="1102995" cy="110299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1172210" y="6251575"/>
            <a:ext cx="1038860" cy="103886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4-d29gv04up1d2ae82kiag.jpe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255" y="2066290"/>
            <a:ext cx="4067810" cy="305054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110934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发布‘21天职业素养微习惯’挑战，每日主动问好、整理工具、记录优化思路三选一，组建5人互助群打卡。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挑战内容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周末进行复盘，总结本周的收获与不足，调整下周的行动计划，确保挑战的持续性和有效性。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复盘与总结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希望同学们将挑战延续至实习与就业，真正完成‘素养内化、德行外显’的职场修炼，实现从学生到职业人的转变。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持续行动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行动召唤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20000">
            <a:off x="5776595" y="958850"/>
            <a:ext cx="1306195" cy="130619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1460480" cy="6858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5" y="360045"/>
            <a:ext cx="1540510" cy="15405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1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67640" y="6730560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3"/>
          <p:cNvSpPr/>
          <p:nvPr/>
        </p:nvSpPr>
        <p:spPr>
          <a:xfrm>
            <a:off x="6335395" y="1228725"/>
            <a:ext cx="6109970" cy="14090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9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THANKS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79250" y="5895975"/>
            <a:ext cx="765810" cy="76581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708025" y="5157470"/>
            <a:ext cx="2636520" cy="199136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1615" y="6415405"/>
            <a:ext cx="5937250" cy="298450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6397625" y="2783205"/>
            <a:ext cx="5572760" cy="11029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6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谢谢您的观看</a:t>
            </a:r>
            <a:endParaRPr lang="en-US" sz="1600" dirty="0"/>
          </a:p>
        </p:txBody>
      </p:sp>
      <p:pic>
        <p:nvPicPr>
          <p:cNvPr id="15" name="Image 8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6220" y="432435"/>
            <a:ext cx="3329940" cy="565975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6875" y="570865"/>
            <a:ext cx="3040380" cy="53251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4881880"/>
            <a:ext cx="8466455" cy="1220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63165" y="3187065"/>
            <a:ext cx="8466455" cy="12204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375" y="1498600"/>
            <a:ext cx="8466455" cy="12204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90" y="1409700"/>
            <a:ext cx="1583690" cy="142684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33450" y="1698625"/>
            <a:ext cx="1232535" cy="10585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3460" y="3075305"/>
            <a:ext cx="1583690" cy="142684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2461895" y="1654175"/>
            <a:ext cx="69856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职场中，职业素养和职业道德是决定个人职业发展高度的关键因素。它们如同大树的根基，为职业发展提供坚实支撑。职业素养不仅是个人能力的体现，更是内在品质的外在表现，而职业道德则是职业行为的价值导向，规范着我们的职场行为。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2461895" y="115189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职业素养与职业道德的重要性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10155555" y="3302635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2830195" y="3324860"/>
            <a:ext cx="69856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本项目将围绕素养外显、德行内化、行业规范、修炼路径四大维度展开，帮助大家建立系统的职业认知。通过深入学习，希望大家能够明确职业素养和职业道德在职业发展中的重要作用，树立正确的职场价值观。</a:t>
            </a:r>
            <a:endParaRPr lang="en-US" sz="1600" dirty="0"/>
          </a:p>
        </p:txBody>
      </p:sp>
      <p:pic>
        <p:nvPicPr>
          <p:cNvPr id="12" name="Image 5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740" y="4779010"/>
            <a:ext cx="1583690" cy="142684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2832100" y="2822575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本项目的四大维度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1076325" y="5008880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2461895" y="4995545"/>
            <a:ext cx="69856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课程目标是让同学们带着标准入职，带着底线成长。通过学习，希望大家能够在职场中做到认知到位、行动有力、德行外显，实现从学生到职业人的平稳过渡，为职业生涯奠定坚实基础。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2461895" y="449326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课程目标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职场修炼：素养与德行决定高度</a:t>
            </a:r>
            <a:endParaRPr lang="en-US" sz="1600" dirty="0"/>
          </a:p>
        </p:txBody>
      </p:sp>
      <p:pic>
        <p:nvPicPr>
          <p:cNvPr id="18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9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20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1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2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020000">
            <a:off x="10668000" y="1257935"/>
            <a:ext cx="515620" cy="515620"/>
          </a:xfrm>
          <a:prstGeom prst="rect">
            <a:avLst/>
          </a:prstGeom>
        </p:spPr>
      </p:pic>
      <p:pic>
        <p:nvPicPr>
          <p:cNvPr id="23" name="Image 1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2">
            <a:alphaModFix amt="80000"/>
          </a:blip>
          <a:stretch>
            <a:fillRect/>
          </a:stretch>
        </p:blipFill>
        <p:spPr>
          <a:xfrm>
            <a:off x="1787525" y="3957320"/>
            <a:ext cx="253365" cy="253365"/>
          </a:xfrm>
          <a:prstGeom prst="rect">
            <a:avLst/>
          </a:prstGeom>
        </p:spPr>
      </p:pic>
      <p:pic>
        <p:nvPicPr>
          <p:cNvPr id="24" name="Image 1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3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  <p:sp>
        <p:nvSpPr>
          <p:cNvPr id="25" name="Text 10"/>
          <p:cNvSpPr/>
          <p:nvPr/>
        </p:nvSpPr>
        <p:spPr>
          <a:xfrm>
            <a:off x="3954264" y="6254415"/>
            <a:ext cx="2522657" cy="228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2489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课程的学习目标分为知识、能力、素养三个维度。知识维聚焦职业素养定义、职业道德规范、培养途径；能力维强调自评素养、判断行为、制定改进计划；素养维倡导敬业、诚信、公道、服务、奉献五大精神。通过三维目标的实现，希望大家在职场中做到知行合一，以德为先，以能为本，以行为证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知识、能力、素养三维目标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学习目标全景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情景导入：忠诚比技术更珍贵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技术骨干小李在面试时被要求透露原单位研发进展，他毅然拒绝并失去高薪机会，却因忠诚品质被副总破格录用。这一案例凸显了在职场中，忠诚等职业道德品质的重要性，有时候甚至比技术能力更为珍贵。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小李的抉择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2133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职业道德不是抽象的口号，而是具体的抉择。它是我们赢得长期信任的通行证，是我们在职场中立足的根本。通过小李的故事，我们应该深刻认识到，在面对利益诱惑时，守住底线的重要性。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职业道德的价值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案例：小李拒绝泄露原单位技术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职业素养的内涵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职业素养是职业活动中需遵守的行为规范总和，表现为显性与隐性品质，涵盖知识、技能、态度、价值观。它是职业发展的底层操作系统，决定着我们的职业行为和发展方向。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职业素养的定义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我们可以用‘树根—树干—树冠’来比喻职业素养。内化素养如同树根，是职业素养的基础；外化行为如同树干和树冠，是素养的外在表现。只有根基稳固，才能枝繁叶茂。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素养的比喻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定义：职业素养是综合品质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CC0"/>
      </a:accent1>
      <a:accent2>
        <a:srgbClr val="00B0F0"/>
      </a:accent2>
      <a:accent3>
        <a:srgbClr val="1D3EB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项目11 职场修炼——素养内化与德行外显</dc:title>
  <dc:subject>项目11 职场修炼——素养内化与德行外显</dc:subject>
  <dc:creator>Kimi</dc:creator>
  <cp:lastModifiedBy>Kimi</cp:lastModifiedBy>
  <cp:revision>1</cp:revision>
  <dcterms:created xsi:type="dcterms:W3CDTF">2025-09-05T05:32:39Z</dcterms:created>
  <dcterms:modified xsi:type="dcterms:W3CDTF">2025-09-05T05:32:39Z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{"Label":"项目11 职场修炼——素养内化与德行外显","ContentProducer":"001191110108MACG2KBH8F10000","ProduceID":"d2t77sean0vv9518mmv0","ReservedCode1":"","ContentPropagator":"001191110108MACG2KBH8F20000","PropagateID":"d2t77sean0vv9518mmv0","ReservedCode2":""}</vt:lpwstr>
  </property>
</Properties>
</file>